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91" autoAdjust="0"/>
  </p:normalViewPr>
  <p:slideViewPr>
    <p:cSldViewPr snapToGrid="0">
      <p:cViewPr>
        <p:scale>
          <a:sx n="77" d="100"/>
          <a:sy n="77" d="100"/>
        </p:scale>
        <p:origin x="-114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73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0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7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10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9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4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1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05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98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80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01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7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7238DF3-4032-48B7-9CB4-A09A7D038B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C7334-0342-4DD3-8356-88EFF6223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205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42F16C-CAA9-448B-86A0-F4C41C47A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7351736" cy="3329581"/>
          </a:xfrm>
        </p:spPr>
        <p:txBody>
          <a:bodyPr/>
          <a:lstStyle/>
          <a:p>
            <a:r>
              <a:rPr lang="ru-RU" dirty="0"/>
              <a:t>Деление ядер урана. Цепная реакция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3CCDCE4-1C53-426F-A6D7-913BE02C3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4877" y="5412658"/>
            <a:ext cx="9144000" cy="1150860"/>
          </a:xfrm>
        </p:spPr>
        <p:txBody>
          <a:bodyPr>
            <a:normAutofit/>
          </a:bodyPr>
          <a:lstStyle/>
          <a:p>
            <a:pPr algn="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3305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E737F7-97BB-41D7-AEBC-8F711D29E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012"/>
            <a:ext cx="10515600" cy="147801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При бомбардировке урана нейтронами возникают элементы средней части периодической системы – радиоактивные изотопы бария (</a:t>
            </a:r>
            <a:r>
              <a:rPr lang="en-US" sz="2400" dirty="0"/>
              <a:t>Z</a:t>
            </a:r>
            <a:r>
              <a:rPr lang="ru-RU" sz="2400" dirty="0"/>
              <a:t> = 56), криптона (</a:t>
            </a:r>
            <a:r>
              <a:rPr lang="en-US" sz="2400" dirty="0"/>
              <a:t>Z</a:t>
            </a:r>
            <a:r>
              <a:rPr lang="ru-RU" sz="2400" dirty="0"/>
              <a:t> = 36) и другие.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http://900igr.net/up/datai/70913/0006-008-.png">
            <a:extLst>
              <a:ext uri="{FF2B5EF4-FFF2-40B4-BE49-F238E27FC236}">
                <a16:creationId xmlns:a16="http://schemas.microsoft.com/office/drawing/2014/main" xmlns="" id="{F4066F3A-F483-468E-931E-B4ECCC0B6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4471" y="2096337"/>
            <a:ext cx="7343058" cy="427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5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900igr.net/up/datas/100666/009.jpg">
            <a:extLst>
              <a:ext uri="{FF2B5EF4-FFF2-40B4-BE49-F238E27FC236}">
                <a16:creationId xmlns:a16="http://schemas.microsoft.com/office/drawing/2014/main" xmlns="" id="{14F71974-97CB-452F-B0A8-B3D7ADF677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568" y="106926"/>
            <a:ext cx="8858864" cy="664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84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E22C5069-AB49-4F13-B58B-CEC881BD01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4181" y="439277"/>
                <a:ext cx="10719619" cy="149276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ru-RU" sz="2400" dirty="0"/>
                  <a:t>Уран встречается в природе в виде двух изотопов 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2400" i="1">
                            <a:latin typeface="Cambria Math"/>
                          </a:rPr>
                        </m:ctrlPr>
                      </m:sPrePr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238</m:t>
                        </m:r>
                      </m:sup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ru-RU" sz="2400" dirty="0"/>
                  <a:t> (99,3 %) и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2400" i="1">
                            <a:latin typeface="Cambria Math"/>
                          </a:rPr>
                        </m:ctrlPr>
                      </m:sPrePr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235</m:t>
                        </m:r>
                      </m:sup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ru-RU" sz="2400" dirty="0"/>
                  <a:t> (0,7 %). </a:t>
                </a:r>
              </a:p>
              <a:p>
                <a:r>
                  <a:rPr lang="ru-RU" sz="2400" dirty="0"/>
                  <a:t>Основной интерес представляет ядерная реакция деления ядра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2400" i="1">
                            <a:latin typeface="Cambria Math"/>
                          </a:rPr>
                        </m:ctrlPr>
                      </m:sPrePr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92</m:t>
                        </m:r>
                      </m:sub>
                      <m:sup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235</m:t>
                        </m:r>
                      </m:sup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ru-RU" sz="2400" dirty="0"/>
                  <a:t>. </a:t>
                </a:r>
              </a:p>
              <a:p>
                <a:r>
                  <a:rPr lang="ru-RU" sz="2400" dirty="0"/>
                  <a:t>Две типичные реакции деления этого ядра имеют вид :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22C5069-AB49-4F13-B58B-CEC881BD01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4181" y="439277"/>
                <a:ext cx="10719619" cy="1492762"/>
              </a:xfrm>
              <a:blipFill>
                <a:blip r:embed="rId6"/>
                <a:stretch>
                  <a:fillRect l="-341" t="-6122" b="-65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https://ds02.infourok.ru/uploads/ex/1221/00022178-a0aa066b/640/img12.jpg">
            <a:extLst>
              <a:ext uri="{FF2B5EF4-FFF2-40B4-BE49-F238E27FC236}">
                <a16:creationId xmlns:a16="http://schemas.microsoft.com/office/drawing/2014/main" xmlns="" id="{BA75DD55-2B2F-4FE0-AC15-45E0D60794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1" y="2153264"/>
            <a:ext cx="5370870" cy="445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88BDE60-E1F5-4D84-B886-7F30D9EA0E9E}"/>
              </a:ext>
            </a:extLst>
          </p:cNvPr>
          <p:cNvSpPr/>
          <p:nvPr/>
        </p:nvSpPr>
        <p:spPr>
          <a:xfrm>
            <a:off x="6678560" y="2536722"/>
            <a:ext cx="46752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При полном делении всех ядер, содержащихся в 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 кг урана</a:t>
            </a:r>
            <a:r>
              <a:rPr lang="ru-RU" sz="2800" dirty="0"/>
              <a:t>, выделяется такая же энергия, как и при сгорании </a:t>
            </a:r>
            <a:r>
              <a:rPr lang="ru-RU" sz="2800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3 000 тонн угля</a:t>
            </a:r>
            <a:r>
              <a:rPr lang="ru-RU" sz="2800" dirty="0"/>
              <a:t>. </a:t>
            </a:r>
          </a:p>
          <a:p>
            <a:r>
              <a:rPr lang="ru-RU" sz="2800" dirty="0"/>
              <a:t>Эта энергия может выделиться мгновенно.</a:t>
            </a:r>
          </a:p>
        </p:txBody>
      </p:sp>
    </p:spTree>
    <p:extLst>
      <p:ext uri="{BB962C8B-B14F-4D97-AF65-F5344CB8AC3E}">
        <p14:creationId xmlns:p14="http://schemas.microsoft.com/office/powerpoint/2010/main" val="185695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1AA22A-31F6-4D85-9AE0-09A345108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070"/>
            <a:ext cx="10515600" cy="4351338"/>
          </a:xfrm>
        </p:spPr>
        <p:txBody>
          <a:bodyPr>
            <a:normAutofit/>
          </a:bodyPr>
          <a:lstStyle/>
          <a:p>
            <a:r>
              <a:rPr lang="ru-RU" sz="2800" b="1" i="1" dirty="0"/>
              <a:t>Цепная ядерная реакция</a:t>
            </a:r>
            <a:r>
              <a:rPr lang="ru-RU" sz="2800" dirty="0"/>
              <a:t> – последовательность ядерных реакций, каждая из которых вызывается частицей, появившейся как продукт реакции на предыдущем шаге последовательности.</a:t>
            </a:r>
          </a:p>
        </p:txBody>
      </p:sp>
      <p:pic>
        <p:nvPicPr>
          <p:cNvPr id="5" name="Picture 2" descr="http://rusila.su/wp-content/uploads/2015/08/RASSHHEPLENIE-V-DETALYAH.jpg">
            <a:extLst>
              <a:ext uri="{FF2B5EF4-FFF2-40B4-BE49-F238E27FC236}">
                <a16:creationId xmlns:a16="http://schemas.microsoft.com/office/drawing/2014/main" xmlns="" id="{215F23AB-A876-4A68-BEFE-18FA3F907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5245" y="2121991"/>
            <a:ext cx="7637010" cy="455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42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A020B4-55B3-4CD2-AAD8-F1A9E86B0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2719"/>
            <a:ext cx="10515600" cy="3849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Для осуществления цепной реакции необходимо, чтобы так называемый </a:t>
            </a:r>
            <a:r>
              <a:rPr lang="ru-RU" sz="2800" b="1" dirty="0"/>
              <a:t>коэффициент размножения </a:t>
            </a:r>
            <a:r>
              <a:rPr lang="ru-RU" sz="2800" dirty="0"/>
              <a:t>нейтронов был больше единицы (</a:t>
            </a:r>
            <a:r>
              <a:rPr lang="en-US" sz="2800" dirty="0"/>
              <a:t>k&gt;1</a:t>
            </a:r>
            <a:r>
              <a:rPr lang="ru-RU" sz="2800" dirty="0"/>
              <a:t>).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b="1" i="1" dirty="0"/>
              <a:t>Коэффициент размножения нейтронов </a:t>
            </a:r>
            <a:r>
              <a:rPr lang="en-US" sz="2800" b="1" i="1" dirty="0"/>
              <a:t>k</a:t>
            </a:r>
            <a:r>
              <a:rPr lang="ru-RU" sz="2800" b="1" i="1" dirty="0"/>
              <a:t> </a:t>
            </a:r>
            <a:r>
              <a:rPr lang="ru-RU" sz="2800" dirty="0"/>
              <a:t>– отношение числа нейтронов последующего поколения к числу в предыдущем поколении во всем объеме размножающей нейтронной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19459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434BA8-A122-4E5F-9EE6-37858358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54025"/>
            <a:ext cx="11004755" cy="4351338"/>
          </a:xfrm>
        </p:spPr>
        <p:txBody>
          <a:bodyPr/>
          <a:lstStyle/>
          <a:p>
            <a:r>
              <a:rPr lang="ru-RU" sz="2400" dirty="0"/>
              <a:t>Цепная реакция в уране с повышенным содержанием урана – 235 может развиваться только тогда, когда масса урана превосходит так называемую  критическую массу. </a:t>
            </a:r>
          </a:p>
          <a:p>
            <a:r>
              <a:rPr lang="ru-RU" sz="3200" b="1" i="1" dirty="0">
                <a:solidFill>
                  <a:schemeClr val="tx2"/>
                </a:solidFill>
              </a:rPr>
              <a:t>Критическая масса</a:t>
            </a:r>
            <a:r>
              <a:rPr lang="ru-RU" sz="3200" dirty="0">
                <a:solidFill>
                  <a:schemeClr val="tx2"/>
                </a:solidFill>
              </a:rPr>
              <a:t> – минимальное количество делящегося вещества, необходимое для начала самоподдерживающейся цепной реакции деления</a:t>
            </a:r>
          </a:p>
          <a:p>
            <a:r>
              <a:rPr lang="ru-RU" sz="2400" dirty="0"/>
              <a:t>Для чистого урана – 235 критическая масса </a:t>
            </a:r>
          </a:p>
          <a:p>
            <a:pPr marL="0" indent="265113">
              <a:buNone/>
            </a:pPr>
            <a:r>
              <a:rPr lang="ru-RU" sz="2400" dirty="0"/>
              <a:t>составляет около 50 кг.</a:t>
            </a:r>
          </a:p>
          <a:p>
            <a:endParaRPr lang="ru-RU" dirty="0"/>
          </a:p>
        </p:txBody>
      </p:sp>
      <p:pic>
        <p:nvPicPr>
          <p:cNvPr id="13314" name="Picture 2" descr="http://present5.com/presentation/168403071_90291320/image-7.jpg">
            <a:extLst>
              <a:ext uri="{FF2B5EF4-FFF2-40B4-BE49-F238E27FC236}">
                <a16:creationId xmlns:a16="http://schemas.microsoft.com/office/drawing/2014/main" xmlns="" id="{2297E1D6-18F2-4885-BDC5-183EBFD58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6715" y="3197392"/>
            <a:ext cx="3319729" cy="354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73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2D1DB-DE6C-4FAC-A526-98B26CB7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55" y="452718"/>
            <a:ext cx="9412289" cy="1400530"/>
          </a:xfrm>
        </p:spPr>
        <p:txBody>
          <a:bodyPr/>
          <a:lstStyle/>
          <a:p>
            <a:pPr algn="ctr"/>
            <a:r>
              <a:rPr lang="ru-RU" dirty="0"/>
              <a:t>Критическую массу можно уменьшить, если использовать: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52E02E-867F-4C38-AC09-EC56C249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2209802"/>
            <a:ext cx="8989965" cy="37615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 замедлители нейтронов (тяжелая вода и графит)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 отражающая оболочка (бериллий)</a:t>
            </a:r>
          </a:p>
          <a:p>
            <a:pPr marL="0" indent="354013">
              <a:buNone/>
            </a:pPr>
            <a:r>
              <a:rPr lang="ru-RU" sz="2400" dirty="0"/>
              <a:t> </a:t>
            </a:r>
          </a:p>
          <a:p>
            <a:pPr marL="0" indent="354013">
              <a:buNone/>
            </a:pPr>
            <a:r>
              <a:rPr lang="ru-RU" sz="2800" dirty="0"/>
              <a:t>Применение замедлителей нейтронов и специальной оболочки из бериллия, которая отражает нейтроны, позволяет снизить критическую массу до 250 г (0,25 кг) </a:t>
            </a:r>
            <a:endParaRPr lang="ru-RU" sz="2400" dirty="0"/>
          </a:p>
        </p:txBody>
      </p:sp>
      <p:pic>
        <p:nvPicPr>
          <p:cNvPr id="1026" name="Picture 2" descr="http://img.youtube.com/vi/N0WLdbkn2eY/0.jpg">
            <a:extLst>
              <a:ext uri="{FF2B5EF4-FFF2-40B4-BE49-F238E27FC236}">
                <a16:creationId xmlns:a16="http://schemas.microsoft.com/office/drawing/2014/main" xmlns="" id="{43E9893B-02AD-4F56-B8A9-D3C23326E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2380" y="1853248"/>
            <a:ext cx="1759528" cy="14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overeignpullzone-sovereignlubrica.netdna-ssl.com/wp-content/uploads/2014/10/graphite08.jpg">
            <a:extLst>
              <a:ext uri="{FF2B5EF4-FFF2-40B4-BE49-F238E27FC236}">
                <a16:creationId xmlns:a16="http://schemas.microsoft.com/office/drawing/2014/main" xmlns="" id="{BBF164B2-1BC0-4F26-A006-28D6995A0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1857" y="3437446"/>
            <a:ext cx="1871997" cy="165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81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3947E5-00E9-44FB-9884-CFD8FA638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4361" y="365126"/>
            <a:ext cx="6017343" cy="976978"/>
          </a:xfrm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Виды цепных реакций</a:t>
            </a:r>
          </a:p>
        </p:txBody>
      </p:sp>
      <p:sp>
        <p:nvSpPr>
          <p:cNvPr id="5" name="Стрелка: изогнутая вправо 4">
            <a:extLst>
              <a:ext uri="{FF2B5EF4-FFF2-40B4-BE49-F238E27FC236}">
                <a16:creationId xmlns:a16="http://schemas.microsoft.com/office/drawing/2014/main" xmlns="" id="{32D72AFD-2E6E-4AE2-81D9-A03C018A06EC}"/>
              </a:ext>
            </a:extLst>
          </p:cNvPr>
          <p:cNvSpPr/>
          <p:nvPr/>
        </p:nvSpPr>
        <p:spPr>
          <a:xfrm>
            <a:off x="2372034" y="1013157"/>
            <a:ext cx="958645" cy="146457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: изогнутая влево 5">
            <a:extLst>
              <a:ext uri="{FF2B5EF4-FFF2-40B4-BE49-F238E27FC236}">
                <a16:creationId xmlns:a16="http://schemas.microsoft.com/office/drawing/2014/main" xmlns="" id="{D4D68D18-77BF-44D2-9BC6-60E65CA40894}"/>
              </a:ext>
            </a:extLst>
          </p:cNvPr>
          <p:cNvSpPr/>
          <p:nvPr/>
        </p:nvSpPr>
        <p:spPr>
          <a:xfrm>
            <a:off x="9724102" y="1013156"/>
            <a:ext cx="958645" cy="146457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FC06064-666A-44B2-B401-74D13DC495A3}"/>
              </a:ext>
            </a:extLst>
          </p:cNvPr>
          <p:cNvSpPr/>
          <p:nvPr/>
        </p:nvSpPr>
        <p:spPr>
          <a:xfrm>
            <a:off x="3460957" y="2072147"/>
            <a:ext cx="2443315" cy="811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Управляемая</a:t>
            </a:r>
          </a:p>
          <a:p>
            <a:pPr algn="ctr"/>
            <a:r>
              <a:rPr lang="en-US" sz="2400" dirty="0"/>
              <a:t>k = 1</a:t>
            </a:r>
            <a:endParaRPr lang="ru-RU" sz="24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684507E-09A3-4D9B-80D9-3A77619EBBB7}"/>
              </a:ext>
            </a:extLst>
          </p:cNvPr>
          <p:cNvSpPr/>
          <p:nvPr/>
        </p:nvSpPr>
        <p:spPr>
          <a:xfrm>
            <a:off x="6666271" y="2072147"/>
            <a:ext cx="2775155" cy="840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Неуправляемая</a:t>
            </a:r>
            <a:endParaRPr lang="en-US" sz="2400" dirty="0"/>
          </a:p>
          <a:p>
            <a:pPr algn="ctr"/>
            <a:r>
              <a:rPr lang="en-US" sz="2400" dirty="0"/>
              <a:t>k &gt; 1</a:t>
            </a:r>
            <a:endParaRPr lang="ru-RU" sz="2400" dirty="0"/>
          </a:p>
        </p:txBody>
      </p:sp>
      <p:pic>
        <p:nvPicPr>
          <p:cNvPr id="15362" name="Picture 2" descr="http://www.protem.fr/upload/miniatures/122/1000/industrie-nuclear.jpeg">
            <a:extLst>
              <a:ext uri="{FF2B5EF4-FFF2-40B4-BE49-F238E27FC236}">
                <a16:creationId xmlns:a16="http://schemas.microsoft.com/office/drawing/2014/main" xmlns="" id="{E097C2FA-2F3A-447D-AEC3-48A527EE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092" y="3044989"/>
            <a:ext cx="4597180" cy="344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ds04.infourok.ru/uploads/ex/073e/001a45fd-c5781727/img2.jpg">
            <a:extLst>
              <a:ext uri="{FF2B5EF4-FFF2-40B4-BE49-F238E27FC236}">
                <a16:creationId xmlns:a16="http://schemas.microsoft.com/office/drawing/2014/main" xmlns="" id="{69F97BDC-FD13-43D8-81E7-B6267B7AD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3032" y="3044989"/>
            <a:ext cx="4597180" cy="344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45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1FE1B0F-DB1F-458B-84F0-F649746EF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351" y="388791"/>
            <a:ext cx="10414819" cy="2968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Атомная бомба – это страшное оружие, поражающими факторами которой являются: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световое излучение ( включая сюда рентгеновское и тепловое излучение 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ударная волна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радиационное заражение местности.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 descr="http://900igr.net/datas/obg/Faktory-jadernogo-oruzhija/0010-010-Faktory-jadernogo-oruzhija.jpg">
            <a:extLst>
              <a:ext uri="{FF2B5EF4-FFF2-40B4-BE49-F238E27FC236}">
                <a16:creationId xmlns:a16="http://schemas.microsoft.com/office/drawing/2014/main" xmlns="" id="{5E0A84FC-EE60-4D52-883D-44E012EE62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5351" y="2720949"/>
            <a:ext cx="6055691" cy="395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gdb.currenttime.tv/436B4F8E-5F47-49C8-B3FB-9C96AFB0D109_cx15_cy7_cw71_w1200_r1_s.jpg">
            <a:extLst>
              <a:ext uri="{FF2B5EF4-FFF2-40B4-BE49-F238E27FC236}">
                <a16:creationId xmlns:a16="http://schemas.microsoft.com/office/drawing/2014/main" xmlns="" id="{D3A38F63-4BA7-42CD-B2F2-AA2F4F09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4255" y="2013313"/>
            <a:ext cx="4777039" cy="268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85632-E7C3-4CC3-AC01-AC15ADF4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 smtClean="0">
                <a:solidFill>
                  <a:srgbClr val="FFFF00"/>
                </a:solidFill>
                <a:latin typeface="Times New Roman" pitchFamily="18" charset="0"/>
              </a:rPr>
              <a:t>Ответить на вопросы </a:t>
            </a:r>
            <a:r>
              <a:rPr lang="ru-RU" sz="4400" i="1" smtClean="0">
                <a:solidFill>
                  <a:srgbClr val="FFFF00"/>
                </a:solidFill>
                <a:latin typeface="Times New Roman" pitchFamily="18" charset="0"/>
              </a:rPr>
              <a:t>к изученным  параграфам</a:t>
            </a:r>
            <a:br>
              <a:rPr lang="ru-RU" sz="4400" i="1" smtClean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4400" i="1">
                <a:solidFill>
                  <a:srgbClr val="FFFF00"/>
                </a:solidFill>
                <a:latin typeface="Times New Roman" pitchFamily="18" charset="0"/>
              </a:rPr>
              <a:t/>
            </a:r>
            <a:br>
              <a:rPr lang="ru-RU" sz="4400" i="1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4400" i="1" smtClean="0">
                <a:solidFill>
                  <a:srgbClr val="FFFF00"/>
                </a:solidFill>
                <a:latin typeface="Times New Roman" pitchFamily="18" charset="0"/>
              </a:rPr>
              <a:t/>
            </a:r>
            <a:br>
              <a:rPr lang="ru-RU" sz="4400" i="1" smtClean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4400" i="1" smtClean="0">
                <a:solidFill>
                  <a:srgbClr val="FFFF00"/>
                </a:solidFill>
                <a:latin typeface="Times New Roman" pitchFamily="18" charset="0"/>
              </a:rPr>
              <a:t>Выполнить </a:t>
            </a:r>
            <a:r>
              <a:rPr lang="ru-RU" sz="4400" i="1" dirty="0" smtClean="0">
                <a:solidFill>
                  <a:srgbClr val="FFFF00"/>
                </a:solidFill>
                <a:latin typeface="Times New Roman" pitchFamily="18" charset="0"/>
              </a:rPr>
              <a:t>лабораторную работу Изучение деления ядра урана по готовым фотографиям и </a:t>
            </a:r>
            <a:r>
              <a:rPr lang="ru-RU" sz="4400" i="1" dirty="0">
                <a:solidFill>
                  <a:srgbClr val="FFFF00"/>
                </a:solidFill>
                <a:latin typeface="Times New Roman" pitchFamily="18" charset="0"/>
              </a:rPr>
              <a:t>отправить мне на </a:t>
            </a:r>
            <a:r>
              <a:rPr lang="ru-RU" sz="4400" i="1" dirty="0" err="1">
                <a:solidFill>
                  <a:srgbClr val="FFFF00"/>
                </a:solidFill>
                <a:latin typeface="Times New Roman" pitchFamily="18" charset="0"/>
              </a:rPr>
              <a:t>ватцап</a:t>
            </a:r>
            <a:r>
              <a:rPr lang="ru-RU" sz="4400" i="1" dirty="0">
                <a:solidFill>
                  <a:srgbClr val="FFFF00"/>
                </a:solidFill>
                <a:latin typeface="Times New Roman" pitchFamily="18" charset="0"/>
              </a:rPr>
              <a:t> фото на номер 89172652217 до 15 00</a:t>
            </a:r>
            <a:br>
              <a:rPr lang="ru-RU" sz="4400" i="1" dirty="0">
                <a:solidFill>
                  <a:srgbClr val="FFFF00"/>
                </a:solidFill>
                <a:latin typeface="Times New Roman" pitchFamily="18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EDC36B-EB07-4D2F-9CE6-D6BB94D7D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413" y="1366222"/>
            <a:ext cx="4080388" cy="503905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465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2143D-10D6-4428-BD40-5419A666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1226"/>
            <a:ext cx="10515600" cy="1119086"/>
          </a:xfrm>
        </p:spPr>
        <p:txBody>
          <a:bodyPr/>
          <a:lstStyle/>
          <a:p>
            <a:pPr algn="ctr"/>
            <a:r>
              <a:rPr lang="ru-RU" dirty="0"/>
              <a:t>Вопросы для повторения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C98D88E2-88E2-4B2C-9060-1030E8A9B7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253614"/>
                <a:ext cx="10945761" cy="5383160"/>
              </a:xfrm>
            </p:spPr>
            <p:txBody>
              <a:bodyPr>
                <a:normAutofit/>
              </a:bodyPr>
              <a:lstStyle/>
              <a:p>
                <a:r>
                  <a:rPr lang="ru-RU" dirty="0"/>
                  <a:t>В чём заключается строение атома по Резерфорду ? </a:t>
                </a:r>
              </a:p>
              <a:p>
                <a:r>
                  <a:rPr lang="ru-RU" dirty="0"/>
                  <a:t>Почему это строение называется планетарной моделью атома ?</a:t>
                </a:r>
              </a:p>
              <a:p>
                <a:r>
                  <a:rPr lang="ru-RU" dirty="0"/>
                  <a:t>Из каких частиц состоит ядро атома ?</a:t>
                </a:r>
              </a:p>
              <a:p>
                <a:r>
                  <a:rPr lang="ru-RU" dirty="0"/>
                  <a:t>Какая из этих частиц имеет заряд и какого знака ?</a:t>
                </a:r>
              </a:p>
              <a:p>
                <a:r>
                  <a:rPr lang="ru-RU" dirty="0"/>
                  <a:t>Как взаимодействуют друг с другом протоны в ядре ?</a:t>
                </a:r>
              </a:p>
              <a:p>
                <a:r>
                  <a:rPr lang="ru-RU" dirty="0"/>
                  <a:t>Какие же силы удерживают нуклоны в ядре ?</a:t>
                </a:r>
              </a:p>
              <a:p>
                <a:r>
                  <a:rPr lang="ru-RU" dirty="0"/>
                  <a:t>Что такое радиоактивность ?</a:t>
                </a:r>
              </a:p>
              <a:p>
                <a:r>
                  <a:rPr lang="ru-RU" dirty="0"/>
                  <a:t>Что собой представляют α - , β – частицы ?</a:t>
                </a:r>
              </a:p>
              <a:p>
                <a:r>
                  <a:rPr lang="ru-RU" dirty="0"/>
                  <a:t>Химический элемент в общем виде записывается так :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i="1">
                            <a:latin typeface="Cambria Math"/>
                          </a:rPr>
                        </m:ctrlPr>
                      </m:sPrePr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sPre>
                  </m:oMath>
                </a14:m>
                <a:r>
                  <a:rPr lang="ru-RU" dirty="0"/>
                  <a:t> . Что означают и что показывают </a:t>
                </a:r>
                <a:r>
                  <a:rPr lang="en-US" dirty="0"/>
                  <a:t>Z</a:t>
                </a:r>
                <a:r>
                  <a:rPr lang="ru-RU" dirty="0"/>
                  <a:t> и </a:t>
                </a:r>
                <a:r>
                  <a:rPr lang="en-US" dirty="0"/>
                  <a:t>N</a:t>
                </a:r>
                <a:r>
                  <a:rPr lang="ru-RU" dirty="0"/>
                  <a:t> ?</a:t>
                </a:r>
              </a:p>
              <a:p>
                <a:r>
                  <a:rPr lang="ru-RU" dirty="0"/>
                  <a:t>Что такое дефект масс ?</a:t>
                </a:r>
              </a:p>
              <a:p>
                <a:r>
                  <a:rPr lang="ru-RU" dirty="0"/>
                  <a:t>Что такое энергия связи ?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8D88E2-88E2-4B2C-9060-1030E8A9B7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253614"/>
                <a:ext cx="10945761" cy="5383160"/>
              </a:xfrm>
              <a:blipFill>
                <a:blip r:embed="rId4"/>
                <a:stretch>
                  <a:fillRect l="-223" t="-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58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436EF0-5E20-4A81-99D3-75DBF4E8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949" y="500165"/>
            <a:ext cx="10223517" cy="1461370"/>
          </a:xfrm>
        </p:spPr>
        <p:txBody>
          <a:bodyPr>
            <a:normAutofit/>
          </a:bodyPr>
          <a:lstStyle/>
          <a:p>
            <a:pPr marL="0" indent="354013">
              <a:buNone/>
            </a:pPr>
            <a:r>
              <a:rPr lang="ru-RU" sz="2400" dirty="0"/>
              <a:t>6 августа в 1:45американский бомбардировщик В – 29 под командованием полковника Пола </a:t>
            </a:r>
            <a:r>
              <a:rPr lang="ru-RU" sz="2400" dirty="0" err="1"/>
              <a:t>Тиббетса</a:t>
            </a:r>
            <a:r>
              <a:rPr lang="ru-RU" sz="2400" dirty="0"/>
              <a:t>, взлетел с острова </a:t>
            </a:r>
            <a:r>
              <a:rPr lang="ru-RU" sz="2400" dirty="0" err="1"/>
              <a:t>Тиниан</a:t>
            </a:r>
            <a:r>
              <a:rPr lang="ru-RU" sz="2400" dirty="0"/>
              <a:t>, находившегося примерно в 6 часах лёта от Хиросимы.</a:t>
            </a:r>
          </a:p>
        </p:txBody>
      </p:sp>
      <p:pic>
        <p:nvPicPr>
          <p:cNvPr id="1026" name="Picture 2" descr="http://yankeeairpirate.net/yap/wp-content/uploads/2016/07/MTE5NTU2MzE2MDM3Mjg1Mzg3.jpg">
            <a:extLst>
              <a:ext uri="{FF2B5EF4-FFF2-40B4-BE49-F238E27FC236}">
                <a16:creationId xmlns:a16="http://schemas.microsoft.com/office/drawing/2014/main" xmlns="" id="{4A8BE96B-DDC6-4A14-932C-42E4CE6F7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0929" y="1755058"/>
            <a:ext cx="3583858" cy="358385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rotown.ru/pic/wow_11_19.jpg">
            <a:extLst>
              <a:ext uri="{FF2B5EF4-FFF2-40B4-BE49-F238E27FC236}">
                <a16:creationId xmlns:a16="http://schemas.microsoft.com/office/drawing/2014/main" xmlns="" id="{7DDA2292-FAC7-4203-8DB7-02D7B11CB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4888" y="1755058"/>
            <a:ext cx="4999705" cy="4823504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F0F7240-6D5A-44E6-AA7B-B65DA1CE5036}"/>
              </a:ext>
            </a:extLst>
          </p:cNvPr>
          <p:cNvSpPr/>
          <p:nvPr/>
        </p:nvSpPr>
        <p:spPr>
          <a:xfrm>
            <a:off x="1617407" y="5338916"/>
            <a:ext cx="2508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Полковник Пол </a:t>
            </a:r>
            <a:r>
              <a:rPr lang="ru-RU" dirty="0" err="1"/>
              <a:t>Тиббетс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60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D60E30-D8D6-4B48-BC79-7270FAC6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335" y="457200"/>
            <a:ext cx="9549265" cy="1074840"/>
          </a:xfrm>
        </p:spPr>
        <p:txBody>
          <a:bodyPr/>
          <a:lstStyle/>
          <a:p>
            <a:r>
              <a:rPr lang="ru-RU" dirty="0"/>
              <a:t>Хиросима после ядерного взрыва</a:t>
            </a:r>
          </a:p>
        </p:txBody>
      </p:sp>
      <p:pic>
        <p:nvPicPr>
          <p:cNvPr id="2054" name="Picture 6" descr="https://www.fresher.ru/manager_content/images/xirosima-i-nagasaki-posle-padeniya-atomnoj-bomby/big/39.jpg">
            <a:extLst>
              <a:ext uri="{FF2B5EF4-FFF2-40B4-BE49-F238E27FC236}">
                <a16:creationId xmlns:a16="http://schemas.microsoft.com/office/drawing/2014/main" xmlns="" id="{D4523895-F407-412B-8260-0D26E9A2C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49" y="1887793"/>
            <a:ext cx="5362666" cy="415904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politeka.net/wp-content/uploads/2016/07/108111.jpg">
            <a:extLst>
              <a:ext uri="{FF2B5EF4-FFF2-40B4-BE49-F238E27FC236}">
                <a16:creationId xmlns:a16="http://schemas.microsoft.com/office/drawing/2014/main" xmlns="" id="{F9B56B97-BF92-461E-A6E8-542B19C5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8970" y="1723769"/>
            <a:ext cx="6046294" cy="43230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8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B4A5A9-798F-4B4E-B627-FA9E8B1AB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529"/>
            <a:ext cx="10515600" cy="29352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Количество погибших от непосредственного воздействия взрыва составило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от 70 до 80 </a:t>
            </a:r>
            <a:r>
              <a:rPr lang="ru-RU" sz="2400" dirty="0"/>
              <a:t>тысяч человек. </a:t>
            </a:r>
          </a:p>
          <a:p>
            <a:pPr marL="0" indent="0">
              <a:buNone/>
            </a:pPr>
            <a:r>
              <a:rPr lang="ru-RU" sz="2400" dirty="0"/>
              <a:t>К концу 1945 года, в связи с действием радиоактивного заражения и других пост – эффектов взрыва, общее количество погибших составило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от 90 до 166 тысяч </a:t>
            </a:r>
            <a:r>
              <a:rPr lang="ru-RU" sz="2400" dirty="0"/>
              <a:t>человек. </a:t>
            </a:r>
          </a:p>
          <a:p>
            <a:pPr marL="0" indent="0">
              <a:buNone/>
            </a:pPr>
            <a:r>
              <a:rPr lang="ru-RU" sz="2400" dirty="0"/>
              <a:t>По истечению 5 лет, общее количество погибших </a:t>
            </a:r>
          </a:p>
          <a:p>
            <a:pPr marL="0" indent="0">
              <a:buNone/>
            </a:pPr>
            <a:r>
              <a:rPr lang="ru-RU" sz="2400" dirty="0"/>
              <a:t>достигло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200 000 </a:t>
            </a:r>
            <a:r>
              <a:rPr lang="ru-RU" sz="2400" dirty="0"/>
              <a:t>человек.</a:t>
            </a:r>
          </a:p>
        </p:txBody>
      </p:sp>
      <p:pic>
        <p:nvPicPr>
          <p:cNvPr id="3074" name="Picture 2" descr="https://ic.pics.livejournal.com/voxpop_66/31653360/4092258/4092258_900.jpg">
            <a:extLst>
              <a:ext uri="{FF2B5EF4-FFF2-40B4-BE49-F238E27FC236}">
                <a16:creationId xmlns:a16="http://schemas.microsoft.com/office/drawing/2014/main" xmlns="" id="{02A6C9CF-1F84-4E3B-81AF-E13C3A245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3361" y="3306724"/>
            <a:ext cx="5009690" cy="320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4.bp.blogspot.com/-lyu_pa98BzI/Ub0KyHh7CTI/AAAAAAAAAZw/TMWZLoBvV8E/s640/f631c5k.jpg">
            <a:extLst>
              <a:ext uri="{FF2B5EF4-FFF2-40B4-BE49-F238E27FC236}">
                <a16:creationId xmlns:a16="http://schemas.microsoft.com/office/drawing/2014/main" xmlns="" id="{3B4729D6-3B54-45C3-86CD-9DAE4083E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80284" y="1976231"/>
            <a:ext cx="2956710" cy="445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16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692D98-C566-4F6F-A505-978A15DFF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1" y="1419738"/>
            <a:ext cx="6132870" cy="3928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«Мы сейчас готовы уничтожить, ещё быстрее и полнее чем раньше, все наземные производственные мощности японцев в любом городе. Мы уничтожим их доки, их фабрики и их коммуникации. Пусть не будет никакого недопонимания – мы полностью уничтожим способность Японии вести войну» - Президент США Гарри Трумэн.</a:t>
            </a:r>
          </a:p>
        </p:txBody>
      </p:sp>
      <p:pic>
        <p:nvPicPr>
          <p:cNvPr id="4098" name="Picture 2" descr="http://www.h-rf.ru/upload/iblock/06a/trumen.jpg">
            <a:extLst>
              <a:ext uri="{FF2B5EF4-FFF2-40B4-BE49-F238E27FC236}">
                <a16:creationId xmlns:a16="http://schemas.microsoft.com/office/drawing/2014/main" xmlns="" id="{23A5334C-FE10-4B7B-9C2E-6CC30A375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039" y="1419738"/>
            <a:ext cx="5125823" cy="374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69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191CE2-2EEB-4904-B79A-DF3966866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9930"/>
            <a:ext cx="10515600" cy="2421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9 августа в 2:47  американский бомбардировщик В – 29 под командованием майора Чарльза </a:t>
            </a:r>
            <a:r>
              <a:rPr lang="ru-RU" sz="2400" dirty="0" err="1"/>
              <a:t>Суини</a:t>
            </a:r>
            <a:r>
              <a:rPr lang="ru-RU" sz="2400" dirty="0"/>
              <a:t>, нёсший на борту атомную бомбу, взлетел с острова </a:t>
            </a:r>
            <a:r>
              <a:rPr lang="ru-RU" sz="2400" dirty="0" err="1"/>
              <a:t>Тиниан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r>
              <a:rPr lang="ru-RU" sz="2400" dirty="0"/>
              <a:t>В 10:56 В – 29 прибыл к Нагасаки. </a:t>
            </a:r>
          </a:p>
          <a:p>
            <a:pPr marL="0" indent="0">
              <a:buNone/>
            </a:pPr>
            <a:r>
              <a:rPr lang="ru-RU" sz="2400" dirty="0"/>
              <a:t>Взрыв произошёл в 11:02 по местному времени.</a:t>
            </a:r>
          </a:p>
        </p:txBody>
      </p:sp>
      <p:pic>
        <p:nvPicPr>
          <p:cNvPr id="5122" name="Picture 2" descr="http://s00.yaplakal.com/pics/pics_preview/4/8/5/5600584.jpg">
            <a:extLst>
              <a:ext uri="{FF2B5EF4-FFF2-40B4-BE49-F238E27FC236}">
                <a16:creationId xmlns:a16="http://schemas.microsoft.com/office/drawing/2014/main" xmlns="" id="{15A0A483-6457-4CA8-ACC9-AD86CA9A1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9695" y="1472886"/>
            <a:ext cx="3222297" cy="415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64EF63-2E0F-4707-9E2F-BE87DE261E73}"/>
              </a:ext>
            </a:extLst>
          </p:cNvPr>
          <p:cNvSpPr/>
          <p:nvPr/>
        </p:nvSpPr>
        <p:spPr>
          <a:xfrm>
            <a:off x="9626104" y="5617836"/>
            <a:ext cx="1518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Чарльз </a:t>
            </a:r>
            <a:r>
              <a:rPr lang="ru-RU" dirty="0" err="1"/>
              <a:t>Суини</a:t>
            </a:r>
            <a:endParaRPr lang="ru-RU" dirty="0"/>
          </a:p>
        </p:txBody>
      </p:sp>
      <p:pic>
        <p:nvPicPr>
          <p:cNvPr id="5124" name="Picture 4" descr="https://content.onliner.by/news/1400x5616/076b3396443206fa8ad010e31c08bd73.jpeg">
            <a:extLst>
              <a:ext uri="{FF2B5EF4-FFF2-40B4-BE49-F238E27FC236}">
                <a16:creationId xmlns:a16="http://schemas.microsoft.com/office/drawing/2014/main" xmlns="" id="{04C45F11-789D-48C5-9491-3CF7CCA9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981" y="2695580"/>
            <a:ext cx="3680169" cy="284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D6893C7-3FCF-488D-8D11-896E737C3930}"/>
              </a:ext>
            </a:extLst>
          </p:cNvPr>
          <p:cNvSpPr/>
          <p:nvPr/>
        </p:nvSpPr>
        <p:spPr>
          <a:xfrm>
            <a:off x="557981" y="5664002"/>
            <a:ext cx="3680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>
                <a:effectLst/>
              </a:rPr>
              <a:t>Нагасаки через 20 минут </a:t>
            </a:r>
            <a:r>
              <a:rPr lang="ru-RU" sz="1600" i="0" dirty="0">
                <a:effectLst/>
              </a:rPr>
              <a:t>после</a:t>
            </a:r>
            <a:r>
              <a:rPr lang="ru-RU" sz="1600" b="0" i="0" dirty="0">
                <a:effectLst/>
              </a:rPr>
              <a:t> ядерного взрыва</a:t>
            </a:r>
            <a:endParaRPr lang="ru-RU" sz="1600" dirty="0"/>
          </a:p>
        </p:txBody>
      </p:sp>
      <p:pic>
        <p:nvPicPr>
          <p:cNvPr id="5126" name="Picture 6" descr="https://politeka.net/wp-content/uploads/2016/09/3334.jpg">
            <a:extLst>
              <a:ext uri="{FF2B5EF4-FFF2-40B4-BE49-F238E27FC236}">
                <a16:creationId xmlns:a16="http://schemas.microsoft.com/office/drawing/2014/main" xmlns="" id="{596A4D35-3ADE-4736-9B31-9DB95EC4D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630" y="2695580"/>
            <a:ext cx="4275956" cy="284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50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E19AE7-9C3D-4714-96B8-43052D22D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9276"/>
            <a:ext cx="10515600" cy="2289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Количество погибших к концу 1945 года составило </a:t>
            </a:r>
            <a:r>
              <a:rPr lang="ru-RU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от 60 до 80 тысяч</a:t>
            </a:r>
            <a:r>
              <a:rPr lang="ru-RU" sz="2400" dirty="0"/>
              <a:t> человек. </a:t>
            </a:r>
          </a:p>
          <a:p>
            <a:pPr marL="0" indent="0">
              <a:buNone/>
            </a:pPr>
            <a:r>
              <a:rPr lang="ru-RU" sz="2400" dirty="0"/>
              <a:t>По истечении 5 лет, общее количество погибших, с учётом умерших от рака и других долгосрочных воздействий взрыва, могло достичь или даже превысить </a:t>
            </a:r>
            <a:r>
              <a:rPr lang="ru-RU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140 000 </a:t>
            </a:r>
            <a:r>
              <a:rPr lang="ru-RU" sz="2400" dirty="0"/>
              <a:t>человек.</a:t>
            </a:r>
          </a:p>
        </p:txBody>
      </p:sp>
      <p:pic>
        <p:nvPicPr>
          <p:cNvPr id="6146" name="Picture 2" descr="http://chert-poberi.ru/wp-content/uploads/proga/111/images1/201803/igor15-25031813524652.jpg">
            <a:extLst>
              <a:ext uri="{FF2B5EF4-FFF2-40B4-BE49-F238E27FC236}">
                <a16:creationId xmlns:a16="http://schemas.microsoft.com/office/drawing/2014/main" xmlns="" id="{9E971ED3-0B68-4102-87A2-ACAE49D0C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51" y="2610464"/>
            <a:ext cx="3662937" cy="369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vopi.ru/uploads/posts/2016-03/1458717685_00.jpg">
            <a:extLst>
              <a:ext uri="{FF2B5EF4-FFF2-40B4-BE49-F238E27FC236}">
                <a16:creationId xmlns:a16="http://schemas.microsoft.com/office/drawing/2014/main" xmlns="" id="{C22B949C-38E8-4DA0-9C34-324D697A2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9355" y="2610464"/>
            <a:ext cx="3981502" cy="299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mg.tyt.by/n/obshchestvo/09/a/04_nagasaki2_620.jpg">
            <a:extLst>
              <a:ext uri="{FF2B5EF4-FFF2-40B4-BE49-F238E27FC236}">
                <a16:creationId xmlns:a16="http://schemas.microsoft.com/office/drawing/2014/main" xmlns="" id="{52AFFEBB-C77E-40D8-A267-DEA440767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2814" y="2598788"/>
            <a:ext cx="3850147" cy="300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43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0F9915-2F85-4CE2-9C39-763F48ED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8710"/>
            <a:ext cx="10515600" cy="1086003"/>
          </a:xfrm>
        </p:spPr>
        <p:txBody>
          <a:bodyPr/>
          <a:lstStyle/>
          <a:p>
            <a:pPr algn="ctr"/>
            <a:r>
              <a:rPr lang="ru-RU" dirty="0"/>
              <a:t>Открытие деления ядер урана.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691523-3AE2-46DE-9D40-F37FDEBA4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519" y="5403287"/>
            <a:ext cx="10084210" cy="1325563"/>
          </a:xfrm>
        </p:spPr>
        <p:txBody>
          <a:bodyPr/>
          <a:lstStyle/>
          <a:p>
            <a:pPr marL="0" indent="176213">
              <a:buNone/>
            </a:pPr>
            <a:r>
              <a:rPr lang="ru-RU" sz="2400" dirty="0"/>
              <a:t>В 1939 году немецкими учёными Отто </a:t>
            </a:r>
            <a:r>
              <a:rPr lang="ru-RU" sz="2400" dirty="0" err="1"/>
              <a:t>Ганом</a:t>
            </a:r>
            <a:r>
              <a:rPr lang="ru-RU" sz="2400" dirty="0"/>
              <a:t> и Фрицем </a:t>
            </a:r>
            <a:r>
              <a:rPr lang="ru-RU" sz="2400" dirty="0" err="1"/>
              <a:t>Штрассманом</a:t>
            </a:r>
            <a:r>
              <a:rPr lang="ru-RU" sz="2400" dirty="0"/>
              <a:t> было открыто деление ядер урана.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https://mtdata.ru/u23/photo4CD7/20674903203-0/original.jpg">
            <a:extLst>
              <a:ext uri="{FF2B5EF4-FFF2-40B4-BE49-F238E27FC236}">
                <a16:creationId xmlns:a16="http://schemas.microsoft.com/office/drawing/2014/main" xmlns="" id="{4E42C2AD-6A8B-4FE6-B6B5-CB90A0C3F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095" y="1336436"/>
            <a:ext cx="6965810" cy="392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7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157</TotalTime>
  <Words>669</Words>
  <Application>Microsoft Office PowerPoint</Application>
  <PresentationFormat>Произвольный</PresentationFormat>
  <Paragraphs>60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Ион</vt:lpstr>
      <vt:lpstr>Деление ядер урана. Цепная реакция</vt:lpstr>
      <vt:lpstr>Вопросы для повторения</vt:lpstr>
      <vt:lpstr>Презентация PowerPoint</vt:lpstr>
      <vt:lpstr>Хиросима после ядерного взрыва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Открытие деления ядер урана.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Критическую массу можно уменьшить, если использовать:</vt:lpstr>
      <vt:lpstr>Виды цепных реакций</vt:lpstr>
      <vt:lpstr>Презентация PowerPoint</vt:lpstr>
      <vt:lpstr>Ответить на вопросы к изученным  параграфам   Выполнить лабораторную работу Изучение деления ядра урана по готовым фотографиям и отправить мне на ватцап фото на номер 89172652217 до 15 00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ядер урана. Цепная реакция</dc:title>
  <dc:creator>Марат Байрамгулов</dc:creator>
  <cp:lastModifiedBy>Сергей</cp:lastModifiedBy>
  <cp:revision>62</cp:revision>
  <dcterms:created xsi:type="dcterms:W3CDTF">2019-02-26T03:48:51Z</dcterms:created>
  <dcterms:modified xsi:type="dcterms:W3CDTF">2020-04-03T16:19:49Z</dcterms:modified>
</cp:coreProperties>
</file>